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84" autoAdjust="0"/>
    <p:restoredTop sz="94660"/>
  </p:normalViewPr>
  <p:slideViewPr>
    <p:cSldViewPr>
      <p:cViewPr varScale="1">
        <p:scale>
          <a:sx n="84" d="100"/>
          <a:sy n="84" d="100"/>
        </p:scale>
        <p:origin x="-1498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CEDD40D-0B99-4936-B654-C1EC5BD52A04}" type="datetimeFigureOut">
              <a:rPr lang="cs-CZ"/>
              <a:pPr>
                <a:defRPr/>
              </a:pPr>
              <a:t>10.2.2015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8579BE-A34B-49F9-9BBF-5EC481EA02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10A61-07A4-449C-876D-47233EF1BF14}" type="datetimeFigureOut">
              <a:rPr lang="cs-CZ"/>
              <a:pPr>
                <a:defRPr/>
              </a:pPr>
              <a:t>10.2.2015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D2490-6F3D-41D1-9C8A-6BE9DE743C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504D704-1143-46EF-B33C-F729A6ABEB20}" type="datetimeFigureOut">
              <a:rPr lang="cs-CZ"/>
              <a:pPr>
                <a:defRPr/>
              </a:pPr>
              <a:t>10.2.2015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1468BC2-CDE0-4960-8589-B2990BA83C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D9BC5-F591-4AA1-A7CE-6FAF717B7EAE}" type="datetimeFigureOut">
              <a:rPr lang="cs-CZ"/>
              <a:pPr>
                <a:defRPr/>
              </a:pPr>
              <a:t>10.2.2015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74150-8A10-4316-A318-57CDBA111A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010FCE9-EF85-4064-A7AB-84C6EC7B1C2E}" type="datetimeFigureOut">
              <a:rPr lang="cs-CZ"/>
              <a:pPr>
                <a:defRPr/>
              </a:pPr>
              <a:t>10.2.2015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10B5355-CD38-4195-84E0-40A0462BAF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A7E3D-F8DD-4468-8430-9C7DC9C84A3A}" type="datetimeFigureOut">
              <a:rPr lang="cs-CZ"/>
              <a:pPr>
                <a:defRPr/>
              </a:pPr>
              <a:t>10.2.2015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0C4C6-3D98-42A8-9C61-6223DC772F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D7E28A6-47E0-4AAB-A2F5-42C45635BCF2}" type="datetimeFigureOut">
              <a:rPr lang="cs-CZ"/>
              <a:pPr>
                <a:defRPr/>
              </a:pPr>
              <a:t>10.2.2015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2C3898F-264B-48AF-B7CF-02A1A01A6A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A007BC-8342-45D3-A341-C5E1CC3AC1DF}" type="datetimeFigureOut">
              <a:rPr lang="cs-CZ"/>
              <a:pPr>
                <a:defRPr/>
              </a:pPr>
              <a:t>10.2.2015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B163DA4-BAFF-416A-B9A2-F027BC46B5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Vývojový diagram: postup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0789047-95D2-4E9D-96C0-AC75E2C6E2DE}" type="datetimeFigureOut">
              <a:rPr lang="cs-CZ"/>
              <a:pPr>
                <a:defRPr/>
              </a:pPr>
              <a:t>10.2.2015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381D58C-1E1A-4F0F-B028-7484BDB87D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6A12A-B17D-41A4-BD0B-19B19186F374}" type="datetimeFigureOut">
              <a:rPr lang="cs-CZ"/>
              <a:pPr>
                <a:defRPr/>
              </a:pPr>
              <a:t>10.2.2015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B9BA7-8408-489D-BFB8-856770BB70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C6337-E474-4A68-B460-BF486E4CD17A}" type="datetimeFigureOut">
              <a:rPr lang="cs-CZ"/>
              <a:pPr>
                <a:defRPr/>
              </a:pPr>
              <a:t>10.2.2015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D058D-411A-4241-9D33-A595EBB53D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A1901F1-5CB2-4D3F-97FF-4F7A02A2AED3}" type="datetimeFigureOut">
              <a:rPr lang="cs-CZ"/>
              <a:pPr>
                <a:defRPr/>
              </a:pPr>
              <a:t>10.2.2015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0B648A4-BE08-461E-A10B-EA954B1B11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8" r:id="rId2"/>
    <p:sldLayoutId id="2147483684" r:id="rId3"/>
    <p:sldLayoutId id="2147483679" r:id="rId4"/>
    <p:sldLayoutId id="2147483685" r:id="rId5"/>
    <p:sldLayoutId id="2147483680" r:id="rId6"/>
    <p:sldLayoutId id="2147483686" r:id="rId7"/>
    <p:sldLayoutId id="2147483687" r:id="rId8"/>
    <p:sldLayoutId id="2147483688" r:id="rId9"/>
    <p:sldLayoutId id="2147483681" r:id="rId10"/>
    <p:sldLayoutId id="2147483682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9pPr>
      <a:extLst/>
    </p:titleStyle>
    <p:bodyStyle>
      <a:lvl1pPr marL="365125" indent="-282575" algn="l" rtl="0" eaLnBrk="1" fontAlgn="base" hangingPunct="1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1" fontAlgn="base" hangingPunct="1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1" fontAlgn="base" hangingPunct="1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1" fontAlgn="base" hangingPunct="1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jpeg"/><Relationship Id="rId5" Type="http://schemas.openxmlformats.org/officeDocument/2006/relationships/hyperlink" Target="http://cs.wikipedia.org/wiki/%C4%8CSAD_AUTOBUSY_%C4%8Cesk%C3%A9_Bud%C4%9Bjovice" TargetMode="Externa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Doprava_v_P%C3%ADsku" TargetMode="External"/><Relationship Id="rId2" Type="http://schemas.openxmlformats.org/officeDocument/2006/relationships/hyperlink" Target="http://prahamhd.vhd.cz/Jinamesta/Pisek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cz/search?q=p%C3%ADsek+doprava&amp;espv=2&amp;source=lnms&amp;tbm=isch&amp;sa=X&amp;ei=NbZtVLqXDcHEPI-3gJgH&amp;ved=0CAcQ_AUoAg&amp;biw=1098&amp;bih=864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pisek.cz/pisek/index.php?path=historie" TargetMode="External"/><Relationship Id="rId2" Type="http://schemas.openxmlformats.org/officeDocument/2006/relationships/hyperlink" Target="http://www.mesto-pisek.cz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http://cs.wikipedia.org/wiki/P%C3%ADsek_(m%C4%9Bsto)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pisek mest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4094228"/>
            <a:ext cx="4143586" cy="27637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ázek 3" descr="Písek - jihovýchodní panoram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2348880"/>
            <a:ext cx="6242759" cy="2392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03350" y="1125538"/>
            <a:ext cx="7407275" cy="14716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cs-CZ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Písek	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19672" y="4941168"/>
            <a:ext cx="1871662" cy="576064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200" b="1" dirty="0" smtClean="0"/>
              <a:t>Doprava</a:t>
            </a:r>
            <a:endParaRPr lang="cs-CZ" sz="3200" b="1" dirty="0"/>
          </a:p>
        </p:txBody>
      </p:sp>
      <p:pic>
        <p:nvPicPr>
          <p:cNvPr id="8198" name="obrázek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838" y="333375"/>
            <a:ext cx="2400300" cy="59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8199" name="Rectangle 3"/>
          <p:cNvSpPr>
            <a:spLocks noChangeArrowheads="1"/>
          </p:cNvSpPr>
          <p:nvPr/>
        </p:nvSpPr>
        <p:spPr bwMode="auto">
          <a:xfrm>
            <a:off x="323850" y="908050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600" u="sng">
                <a:latin typeface="Gill Sans MT" pitchFamily="34" charset="-18"/>
                <a:cs typeface="Times New Roman" pitchFamily="18" charset="0"/>
              </a:rPr>
              <a:t>Název projektu:</a:t>
            </a:r>
            <a:r>
              <a:rPr lang="cs-CZ" sz="1600">
                <a:latin typeface="Gill Sans MT" pitchFamily="34" charset="-18"/>
                <a:cs typeface="Times New Roman" pitchFamily="18" charset="0"/>
              </a:rPr>
              <a:t> Rozvoj technického vzdělávání v Jihočeském kraji</a:t>
            </a:r>
          </a:p>
          <a:p>
            <a:pPr algn="ctr" eaLnBrk="0" hangingPunct="0"/>
            <a:r>
              <a:rPr lang="cs-CZ" sz="1600" u="sng">
                <a:latin typeface="Gill Sans MT" pitchFamily="34" charset="-18"/>
                <a:cs typeface="Times New Roman" pitchFamily="18" charset="0"/>
              </a:rPr>
              <a:t>Registrační číslo:</a:t>
            </a:r>
            <a:r>
              <a:rPr lang="cs-CZ" sz="1600">
                <a:latin typeface="Gill Sans MT" pitchFamily="34" charset="-18"/>
                <a:cs typeface="Times New Roman" pitchFamily="18" charset="0"/>
              </a:rPr>
              <a:t> CZ.1.07/1.1.00/44.0007</a:t>
            </a:r>
            <a:endParaRPr lang="cs-CZ" sz="1600">
              <a:latin typeface="Gill Sans MT" pitchFamily="34" charset="-18"/>
            </a:endParaRPr>
          </a:p>
          <a:p>
            <a:pPr algn="ctr" eaLnBrk="0" hangingPunct="0"/>
            <a:r>
              <a:rPr lang="cs-CZ" sz="1600" u="sng">
                <a:latin typeface="Gill Sans MT" pitchFamily="34" charset="-18"/>
                <a:cs typeface="Times New Roman" pitchFamily="18" charset="0"/>
              </a:rPr>
              <a:t>Předkládá:</a:t>
            </a:r>
            <a:r>
              <a:rPr lang="cs-CZ" sz="1600">
                <a:latin typeface="Gill Sans MT" pitchFamily="34" charset="-18"/>
                <a:cs typeface="Times New Roman" pitchFamily="18" charset="0"/>
              </a:rPr>
              <a:t> P03 - Střední škola České Velenice</a:t>
            </a:r>
            <a:endParaRPr lang="cs-CZ" sz="1600">
              <a:latin typeface="Gill Sans MT" pitchFamily="34" charset="-18"/>
            </a:endParaRPr>
          </a:p>
          <a:p>
            <a:pPr algn="ctr" eaLnBrk="0" hangingPunct="0"/>
            <a:r>
              <a:rPr lang="cs-CZ" sz="1600" b="1">
                <a:latin typeface="Gill Sans MT" pitchFamily="34" charset="-18"/>
                <a:cs typeface="Times New Roman" pitchFamily="18" charset="0"/>
              </a:rPr>
              <a:t>Název: Prezentace - technická památka Písek</a:t>
            </a:r>
            <a:endParaRPr lang="cs-CZ" sz="1600">
              <a:latin typeface="Gill Sans MT" pitchFamily="34" charset="-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75656" y="5661248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Zpracovali žáci oboru Provoz a ekonomika dopravy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220px-Jite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4143380"/>
            <a:ext cx="2819400" cy="209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pise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3714752"/>
            <a:ext cx="3267075" cy="2876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Písek – Doprava	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9221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>
              <a:spcBef>
                <a:spcPct val="0"/>
              </a:spcBef>
            </a:pPr>
            <a:r>
              <a:rPr lang="cs-CZ" sz="2400" b="1" dirty="0" smtClean="0"/>
              <a:t>Automobilová doprava</a:t>
            </a:r>
          </a:p>
        </p:txBody>
      </p:sp>
      <p:sp>
        <p:nvSpPr>
          <p:cNvPr id="9222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2600" dirty="0" smtClean="0"/>
              <a:t>Z Písku vedou silnice do Tábora, Českých Budějovic, Strakonic a Putimi.</a:t>
            </a:r>
          </a:p>
          <a:p>
            <a:r>
              <a:rPr lang="cs-CZ" sz="2600" dirty="0" smtClean="0"/>
              <a:t>Je vybudován silniční obchvat spojující České Budějovice a Prahu</a:t>
            </a:r>
          </a:p>
          <a:p>
            <a:r>
              <a:rPr lang="cs-CZ" sz="2600" dirty="0" smtClean="0"/>
              <a:t>Na počátku 21. století přibyly kruhové objezdy</a:t>
            </a:r>
          </a:p>
          <a:p>
            <a:endParaRPr lang="cs-CZ" dirty="0" smtClean="0"/>
          </a:p>
        </p:txBody>
      </p:sp>
      <p:pic>
        <p:nvPicPr>
          <p:cNvPr id="9223" name="obrázek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838" y="333375"/>
            <a:ext cx="2400300" cy="59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zastáv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4941354"/>
            <a:ext cx="2211728" cy="1746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ázek 6" descr="písek měs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1570" y="2714620"/>
            <a:ext cx="2992430" cy="19918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hlvní nádraží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1880" y="620688"/>
            <a:ext cx="3468914" cy="16954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Písek - doprava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0246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>
              <a:spcBef>
                <a:spcPct val="0"/>
              </a:spcBef>
            </a:pPr>
            <a:r>
              <a:rPr lang="cs-CZ" sz="2400" b="1" dirty="0" smtClean="0"/>
              <a:t>Železniční doprava</a:t>
            </a:r>
          </a:p>
        </p:txBody>
      </p:sp>
      <p:sp>
        <p:nvSpPr>
          <p:cNvPr id="10247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2600" dirty="0" smtClean="0"/>
              <a:t>Táborská ulice je přemostěná železnicí s relativně nízkým přejezdem</a:t>
            </a:r>
          </a:p>
          <a:p>
            <a:r>
              <a:rPr lang="cs-CZ" sz="2600" dirty="0" smtClean="0"/>
              <a:t>Na jihu města hlavní nádraží</a:t>
            </a:r>
          </a:p>
          <a:p>
            <a:r>
              <a:rPr lang="cs-CZ" sz="2600" dirty="0" smtClean="0"/>
              <a:t>Na severu města stanice Písek – město</a:t>
            </a:r>
          </a:p>
          <a:p>
            <a:r>
              <a:rPr lang="cs-CZ" sz="2600" dirty="0" smtClean="0"/>
              <a:t>Na severozápadě města Písek – zastávka</a:t>
            </a:r>
          </a:p>
          <a:p>
            <a:r>
              <a:rPr lang="cs-CZ" sz="2600" dirty="0" smtClean="0"/>
              <a:t>Písek je na trati Tábor-</a:t>
            </a:r>
            <a:r>
              <a:rPr lang="cs-CZ" sz="2600" dirty="0" err="1" smtClean="0"/>
              <a:t>Ražice</a:t>
            </a:r>
            <a:r>
              <a:rPr lang="cs-CZ" sz="2600" dirty="0" smtClean="0"/>
              <a:t> </a:t>
            </a:r>
            <a:r>
              <a:rPr lang="cs-CZ" sz="2600" dirty="0" smtClean="0"/>
              <a:t>(č. 201</a:t>
            </a:r>
            <a:r>
              <a:rPr lang="cs-CZ" sz="2600" dirty="0" smtClean="0"/>
              <a:t>) a </a:t>
            </a:r>
            <a:r>
              <a:rPr lang="cs-CZ" sz="2600" dirty="0" err="1" smtClean="0"/>
              <a:t>Zdice</a:t>
            </a:r>
            <a:r>
              <a:rPr lang="cs-CZ" sz="2600" dirty="0" smtClean="0"/>
              <a:t>-Protivín </a:t>
            </a:r>
            <a:r>
              <a:rPr lang="cs-CZ" sz="2600" dirty="0" smtClean="0"/>
              <a:t>(č. </a:t>
            </a:r>
            <a:r>
              <a:rPr lang="cs-CZ" sz="2600" dirty="0" smtClean="0"/>
              <a:t>200).</a:t>
            </a:r>
            <a:endParaRPr lang="cs-CZ" sz="2600" dirty="0" smtClean="0"/>
          </a:p>
          <a:p>
            <a:pPr>
              <a:buFont typeface="Wingdings 2" pitchFamily="18" charset="2"/>
              <a:buNone/>
            </a:pPr>
            <a:endParaRPr lang="cs-CZ" dirty="0" smtClean="0"/>
          </a:p>
        </p:txBody>
      </p:sp>
      <p:pic>
        <p:nvPicPr>
          <p:cNvPr id="10248" name="obrázek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188913"/>
            <a:ext cx="2400300" cy="59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Mercede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388" y="4991047"/>
            <a:ext cx="2489270" cy="1866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Karosa 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29454" y="1928802"/>
            <a:ext cx="2037404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Karosa 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71438"/>
            <a:ext cx="2285984" cy="1714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3810000" cy="5683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Písek doprava	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1270" name="Zástupný symbol pro text 2"/>
          <p:cNvSpPr>
            <a:spLocks noGrp="1"/>
          </p:cNvSpPr>
          <p:nvPr>
            <p:ph type="body" idx="2"/>
          </p:nvPr>
        </p:nvSpPr>
        <p:spPr>
          <a:xfrm>
            <a:off x="500063" y="785813"/>
            <a:ext cx="3810000" cy="698500"/>
          </a:xfrm>
        </p:spPr>
        <p:txBody>
          <a:bodyPr/>
          <a:lstStyle/>
          <a:p>
            <a:pPr marL="44450">
              <a:spcBef>
                <a:spcPct val="0"/>
              </a:spcBef>
            </a:pPr>
            <a:r>
              <a:rPr lang="cs-CZ" sz="2400" b="1" dirty="0" smtClean="0"/>
              <a:t>MHD Písek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8153400" cy="5643563"/>
          </a:xfrm>
        </p:spPr>
        <p:txBody>
          <a:bodyPr>
            <a:normAutofit lnSpcReduction="10000"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600" dirty="0" smtClean="0"/>
              <a:t>Nachází se zde velké autobusové nádraží ned</a:t>
            </a:r>
            <a:r>
              <a:rPr lang="cs-CZ" sz="2600" dirty="0" smtClean="0">
                <a:solidFill>
                  <a:schemeClr val="bg1"/>
                </a:solidFill>
              </a:rPr>
              <a:t>aleko</a:t>
            </a:r>
            <a:r>
              <a:rPr lang="cs-CZ" sz="2600" dirty="0" smtClean="0"/>
              <a:t> železničního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600" dirty="0" smtClean="0"/>
              <a:t>Další autobusová zastávka je Sedláčkova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600" dirty="0" smtClean="0"/>
              <a:t>Je tvořena 11 linkami (1–6, 11, 22, 23, 55, 66)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600" dirty="0" smtClean="0"/>
              <a:t>Linky číslo 1 -3, 5, 7, 11 a 33 jsou v provozu p</a:t>
            </a:r>
            <a:r>
              <a:rPr lang="cs-CZ" sz="2600" dirty="0" smtClean="0">
                <a:solidFill>
                  <a:schemeClr val="bg1"/>
                </a:solidFill>
              </a:rPr>
              <a:t>ouze </a:t>
            </a:r>
            <a:r>
              <a:rPr lang="cs-CZ" sz="2600" dirty="0" smtClean="0"/>
              <a:t>v pracovních dnech 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600" dirty="0" smtClean="0"/>
              <a:t>Linky 4 a 22 v pracovních dnech i o víkendu a linky 6 a 66 pouze o víkendu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600" dirty="0" smtClean="0"/>
              <a:t>Jezdí zde autobusy </a:t>
            </a:r>
            <a:r>
              <a:rPr lang="cs-CZ" sz="2600" dirty="0" err="1" smtClean="0"/>
              <a:t>Irisbus</a:t>
            </a:r>
            <a:r>
              <a:rPr lang="cs-CZ" sz="2600" dirty="0" smtClean="0"/>
              <a:t> </a:t>
            </a:r>
            <a:r>
              <a:rPr lang="cs-CZ" sz="2600" dirty="0" err="1" smtClean="0"/>
              <a:t>Citelis</a:t>
            </a:r>
            <a:r>
              <a:rPr lang="cs-CZ" sz="2600" dirty="0" smtClean="0"/>
              <a:t>, Mercedes-</a:t>
            </a:r>
            <a:r>
              <a:rPr lang="cs-CZ" sz="2600" dirty="0" err="1" smtClean="0"/>
              <a:t>Benz</a:t>
            </a:r>
            <a:r>
              <a:rPr lang="cs-CZ" sz="2600" dirty="0" smtClean="0"/>
              <a:t> </a:t>
            </a:r>
            <a:r>
              <a:rPr lang="cs-CZ" sz="2600" dirty="0" err="1" smtClean="0"/>
              <a:t>Conecto</a:t>
            </a:r>
            <a:r>
              <a:rPr lang="cs-CZ" sz="2600" dirty="0" smtClean="0"/>
              <a:t>, Karosa B, C (jejich </a:t>
            </a:r>
            <a:r>
              <a:rPr lang="cs-CZ" sz="2600" dirty="0" smtClean="0"/>
              <a:t>provozovatelem </a:t>
            </a:r>
            <a:r>
              <a:rPr lang="cs-CZ" sz="2600" dirty="0" smtClean="0"/>
              <a:t>je </a:t>
            </a:r>
            <a:r>
              <a:rPr lang="cs-CZ" sz="2600" dirty="0" smtClean="0">
                <a:solidFill>
                  <a:srgbClr val="FF0000"/>
                </a:solidFill>
                <a:hlinkClick r:id="rId5" tooltip="ČSAD AUTOBUSY České Budějovice"/>
              </a:rPr>
              <a:t>ČSAD Autobusy České Budějovice, a.s.</a:t>
            </a:r>
            <a:r>
              <a:rPr lang="cs-CZ" sz="2600" dirty="0" smtClean="0"/>
              <a:t>)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800" dirty="0" smtClean="0"/>
              <a:t>Všechny linky MHD se sjíždějí na stano</a:t>
            </a:r>
            <a:r>
              <a:rPr lang="cs-CZ" sz="2800" dirty="0" smtClean="0">
                <a:solidFill>
                  <a:schemeClr val="bg1"/>
                </a:solidFill>
              </a:rPr>
              <a:t>višti v </a:t>
            </a:r>
            <a:r>
              <a:rPr lang="cs-CZ" sz="2800" dirty="0" smtClean="0"/>
              <a:t>Žižkově ulici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2600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  <p:pic>
        <p:nvPicPr>
          <p:cNvPr id="11272" name="obrázek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2138" y="188913"/>
            <a:ext cx="2400300" cy="59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tava_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3643314"/>
            <a:ext cx="4822029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mapa podrob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74905" y="2500306"/>
            <a:ext cx="5169095" cy="2473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Písek – doprava	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229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>
              <a:spcBef>
                <a:spcPct val="0"/>
              </a:spcBef>
            </a:pPr>
            <a:r>
              <a:rPr lang="cs-CZ" sz="2400" b="1" dirty="0" smtClean="0"/>
              <a:t>Cyklistika a vodáctví</a:t>
            </a:r>
          </a:p>
        </p:txBody>
      </p:sp>
      <p:sp>
        <p:nvSpPr>
          <p:cNvPr id="12294" name="Zástupný symbol pro obsah 3"/>
          <p:cNvSpPr>
            <a:spLocks noGrp="1"/>
          </p:cNvSpPr>
          <p:nvPr>
            <p:ph sz="half" idx="1"/>
          </p:nvPr>
        </p:nvSpPr>
        <p:spPr>
          <a:xfrm>
            <a:off x="285750" y="1928813"/>
            <a:ext cx="8153400" cy="3992562"/>
          </a:xfrm>
        </p:spPr>
        <p:txBody>
          <a:bodyPr/>
          <a:lstStyle/>
          <a:p>
            <a:r>
              <a:rPr lang="cs-CZ" dirty="0" smtClean="0"/>
              <a:t>Městem i okolím vede hustá síť cyklostezek a tras pro pěší turistiku, končí zde vodácká trasa po řece Otavě.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12295" name="obrázek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475" y="260350"/>
            <a:ext cx="2400300" cy="59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900113" y="1125538"/>
            <a:ext cx="7497762" cy="5915025"/>
          </a:xfrm>
        </p:spPr>
        <p:txBody>
          <a:bodyPr/>
          <a:lstStyle/>
          <a:p>
            <a:r>
              <a:rPr lang="cs-CZ" dirty="0" smtClean="0"/>
              <a:t>Lidé se zde začali usazovat již od doby kamenné</a:t>
            </a:r>
          </a:p>
          <a:p>
            <a:r>
              <a:rPr lang="cs-CZ" dirty="0" smtClean="0"/>
              <a:t>V době bronzové začaly vznikat </a:t>
            </a:r>
            <a:r>
              <a:rPr lang="cs-CZ" dirty="0" smtClean="0"/>
              <a:t>osady</a:t>
            </a:r>
            <a:endParaRPr lang="cs-CZ" dirty="0" smtClean="0"/>
          </a:p>
          <a:p>
            <a:r>
              <a:rPr lang="cs-CZ" dirty="0" smtClean="0"/>
              <a:t>V době železné zde byli usídleni i Keltové</a:t>
            </a:r>
          </a:p>
          <a:p>
            <a:r>
              <a:rPr lang="cs-CZ" dirty="0" smtClean="0"/>
              <a:t>První zmínky o založení Písku jsou doloženy z roku 1243</a:t>
            </a:r>
          </a:p>
          <a:p>
            <a:r>
              <a:rPr lang="cs-CZ" dirty="0" smtClean="0"/>
              <a:t>1489 – o období prosperity svědčí náročná stavba velké věže děkanského kostela</a:t>
            </a:r>
          </a:p>
          <a:p>
            <a:endParaRPr lang="cs-CZ" dirty="0" smtClean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395288" y="415925"/>
            <a:ext cx="3810000" cy="685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Písek – historie	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331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038" y="188913"/>
            <a:ext cx="2400300" cy="59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755650" y="1196975"/>
            <a:ext cx="7497763" cy="5915025"/>
          </a:xfrm>
        </p:spPr>
        <p:txBody>
          <a:bodyPr/>
          <a:lstStyle/>
          <a:p>
            <a:r>
              <a:rPr lang="cs-CZ" dirty="0" smtClean="0"/>
              <a:t>1567 - Písek měl v té době více než 3000 obyvatel. Počtem 271 domů se řadil na 16.místo mezi královskými městy</a:t>
            </a:r>
          </a:p>
          <a:p>
            <a:r>
              <a:rPr lang="cs-CZ" dirty="0" smtClean="0"/>
              <a:t>1768 - Povodeň strhla levobřežní ochrannou věž</a:t>
            </a:r>
          </a:p>
          <a:p>
            <a:r>
              <a:rPr lang="cs-CZ" dirty="0" smtClean="0"/>
              <a:t>1841 – Sčítání - město má více než 5000 obyvatel a téměř 500 domů.</a:t>
            </a:r>
          </a:p>
        </p:txBody>
      </p:sp>
      <p:pic>
        <p:nvPicPr>
          <p:cNvPr id="14339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260350"/>
            <a:ext cx="2400300" cy="59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Zdroje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hlinkClick r:id="rId2"/>
              </a:rPr>
              <a:t>http://prahamhd.vhd.cz/Jinamesta/Pisek.htm</a:t>
            </a:r>
            <a:endParaRPr lang="cs-CZ" smtClean="0"/>
          </a:p>
          <a:p>
            <a:r>
              <a:rPr lang="cs-CZ" smtClean="0">
                <a:hlinkClick r:id="rId3"/>
              </a:rPr>
              <a:t>http://cs.wikipedia.org/wiki/Doprava_v_P%C3%ADsku</a:t>
            </a:r>
            <a:endParaRPr lang="cs-CZ" smtClean="0"/>
          </a:p>
          <a:p>
            <a:r>
              <a:rPr lang="cs-CZ" smtClean="0">
                <a:hlinkClick r:id="rId4"/>
              </a:rPr>
              <a:t>https://www.google.cz/search?q=p%C3%ADsek+doprava&amp;espv=2&amp;source=lnms&amp;tbm=isch&amp;sa=X&amp;ei=NbZtVLqXDcHEPI-3gJgH&amp;ved=0CAcQ_AUoAg&amp;biw=1098&amp;bih=864</a:t>
            </a: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1187450" y="981075"/>
            <a:ext cx="7497763" cy="4800600"/>
          </a:xfrm>
        </p:spPr>
        <p:txBody>
          <a:bodyPr/>
          <a:lstStyle/>
          <a:p>
            <a:r>
              <a:rPr lang="cs-CZ" smtClean="0">
                <a:hlinkClick r:id="rId2"/>
              </a:rPr>
              <a:t>http://www.mesto-pisek.cz/</a:t>
            </a:r>
            <a:endParaRPr lang="cs-CZ" smtClean="0"/>
          </a:p>
          <a:p>
            <a:r>
              <a:rPr lang="cs-CZ" smtClean="0">
                <a:hlinkClick r:id="rId3"/>
              </a:rPr>
              <a:t>http://episek.cz/pisek/index.php?path=historie</a:t>
            </a:r>
            <a:endParaRPr lang="cs-CZ" smtClean="0"/>
          </a:p>
          <a:p>
            <a:r>
              <a:rPr lang="cs-CZ" smtClean="0">
                <a:hlinkClick r:id="rId4"/>
              </a:rPr>
              <a:t>http://cs.wikipedia.org/wiki/P%C3%ADsek_(m%C4%9Bsto)</a:t>
            </a:r>
            <a:endParaRPr lang="cs-CZ" smtClean="0"/>
          </a:p>
          <a:p>
            <a:endParaRPr lang="cs-CZ" smtClean="0"/>
          </a:p>
        </p:txBody>
      </p:sp>
      <p:pic>
        <p:nvPicPr>
          <p:cNvPr id="16387" name="obrázek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375" y="260350"/>
            <a:ext cx="2400300" cy="59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ísek prezentace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Písek prezentace</Template>
  <TotalTime>17</TotalTime>
  <Words>280</Words>
  <Application>Microsoft Office PowerPoint</Application>
  <PresentationFormat>Předvádění na obrazovce (4:3)</PresentationFormat>
  <Paragraphs>49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Písek prezentace</vt:lpstr>
      <vt:lpstr> Písek </vt:lpstr>
      <vt:lpstr>Písek – Doprava </vt:lpstr>
      <vt:lpstr>Písek - doprava</vt:lpstr>
      <vt:lpstr>Písek doprava </vt:lpstr>
      <vt:lpstr>Písek – doprava </vt:lpstr>
      <vt:lpstr>Písek – historie </vt:lpstr>
      <vt:lpstr>Snímek 7</vt:lpstr>
      <vt:lpstr>Zdroje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Písek</dc:title>
  <dc:creator>melsterova</dc:creator>
  <cp:lastModifiedBy>melsterova</cp:lastModifiedBy>
  <cp:revision>3</cp:revision>
  <dcterms:created xsi:type="dcterms:W3CDTF">2015-02-10T11:18:02Z</dcterms:created>
  <dcterms:modified xsi:type="dcterms:W3CDTF">2015-02-10T17:35:05Z</dcterms:modified>
</cp:coreProperties>
</file>